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430" r:id="rId2"/>
    <p:sldId id="470" r:id="rId3"/>
    <p:sldId id="277" r:id="rId4"/>
    <p:sldId id="267" r:id="rId5"/>
    <p:sldId id="548" r:id="rId6"/>
    <p:sldId id="549" r:id="rId7"/>
    <p:sldId id="550" r:id="rId8"/>
    <p:sldId id="551" r:id="rId9"/>
    <p:sldId id="268" r:id="rId10"/>
    <p:sldId id="552" r:id="rId11"/>
    <p:sldId id="553" r:id="rId12"/>
    <p:sldId id="554" r:id="rId13"/>
    <p:sldId id="536" r:id="rId14"/>
    <p:sldId id="542" r:id="rId15"/>
    <p:sldId id="537" r:id="rId16"/>
    <p:sldId id="543" r:id="rId17"/>
    <p:sldId id="538" r:id="rId18"/>
    <p:sldId id="544" r:id="rId19"/>
    <p:sldId id="539" r:id="rId20"/>
    <p:sldId id="545" r:id="rId21"/>
    <p:sldId id="540" r:id="rId22"/>
    <p:sldId id="546" r:id="rId23"/>
    <p:sldId id="541" r:id="rId24"/>
    <p:sldId id="547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2577" autoAdjust="0"/>
  </p:normalViewPr>
  <p:slideViewPr>
    <p:cSldViewPr snapToObjects="1">
      <p:cViewPr varScale="1">
        <p:scale>
          <a:sx n="56" d="100"/>
          <a:sy n="56" d="100"/>
        </p:scale>
        <p:origin x="151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13868CA-DAE9-4EA7-9335-B8F5034515FB}" type="datetime1">
              <a:rPr lang="en-US" altLang="en-US"/>
              <a:pPr>
                <a:defRPr/>
              </a:pPr>
              <a:t>6/2/2022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892677-7964-4DFC-9017-B0A0416FA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A6645-CBAC-4EFD-B0C7-31A86B094BD8}" type="datetime1">
              <a:rPr lang="en-US" altLang="en-US"/>
              <a:pPr>
                <a:defRPr/>
              </a:pPr>
              <a:t>6/2/2022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AAC91F-DA77-46F0-AB00-FA37D8FCB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2B5C7-AB45-4537-B522-62FCAE1E72F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6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15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30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47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29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937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165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04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F2D1E7-4889-4910-B210-695418BE5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9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31F5D7-8662-494B-859D-BC75C9A38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70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96049-9D88-4364-A6E9-3E38065C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AD6F-F97A-4CD5-8CC1-09CBC680ACE5}" type="datetimeFigureOut">
              <a:rPr lang="en-GB" smtClean="0"/>
              <a:t>02/06/2022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C192D-CFA0-4C65-B589-4E918F6E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05144-0C5C-4F8C-8E00-482D4026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2170-2C6C-4688-8E3E-9E56A600B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4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8" r:id="rId3"/>
    <p:sldLayoutId id="2147483699" r:id="rId4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" y="11079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9144000" cy="16764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CLASSIFICATION OF SIGNIFICANT WATER RESOURCES AND DETERMINATION OF RESOURCE QUALITY OBJECTIVES FOR WATER RESOURCES IN THE USUTU TO MHLATHUZE CATCHMENTS </a:t>
            </a:r>
            <a:r>
              <a:rPr lang="en-US" altLang="en-US" sz="1800" b="1" dirty="0"/>
              <a:t>(WP11387)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endParaRPr lang="en-US" sz="1800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860" y="4020766"/>
            <a:ext cx="6400800" cy="1752600"/>
          </a:xfrm>
        </p:spPr>
        <p:txBody>
          <a:bodyPr/>
          <a:lstStyle/>
          <a:p>
            <a:r>
              <a:rPr lang="en-US" sz="2000" b="1" dirty="0">
                <a:solidFill>
                  <a:srgbClr val="FFFF00"/>
                </a:solidFill>
              </a:rPr>
              <a:t>Project Steering Committee 1, Virtual: </a:t>
            </a:r>
            <a:r>
              <a:rPr lang="en-ZA" sz="2000" b="1" dirty="0">
                <a:solidFill>
                  <a:srgbClr val="FFFF00"/>
                </a:solidFill>
              </a:rPr>
              <a:t>7 June 2022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3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6F7DCE-4A42-3F57-700D-DD0ED9C6FA4C}"/>
              </a:ext>
            </a:extLst>
          </p:cNvPr>
          <p:cNvSpPr txBox="1"/>
          <p:nvPr/>
        </p:nvSpPr>
        <p:spPr>
          <a:xfrm>
            <a:off x="990600" y="141047"/>
            <a:ext cx="7543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WETLAND APPROACH: </a:t>
            </a:r>
            <a:r>
              <a:rPr lang="en-US" b="1" dirty="0">
                <a:solidFill>
                  <a:srgbClr val="002060"/>
                </a:solidFill>
              </a:rPr>
              <a:t>IMPORTANCE</a:t>
            </a:r>
            <a:endParaRPr lang="en-GB" sz="2400" b="1" dirty="0"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5F87FC-A26D-84E1-0634-4717B2C53A15}"/>
              </a:ext>
            </a:extLst>
          </p:cNvPr>
          <p:cNvCxnSpPr/>
          <p:nvPr/>
        </p:nvCxnSpPr>
        <p:spPr>
          <a:xfrm>
            <a:off x="381000" y="806605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7CA5A33-C6ED-19F0-9DA2-28A1FF96F23C}"/>
              </a:ext>
            </a:extLst>
          </p:cNvPr>
          <p:cNvSpPr txBox="1"/>
          <p:nvPr/>
        </p:nvSpPr>
        <p:spPr>
          <a:xfrm>
            <a:off x="64770" y="1037462"/>
            <a:ext cx="906399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NBA (2018) – Diversity and extent of wetlands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 err="1"/>
              <a:t>NFEPA</a:t>
            </a:r>
            <a:r>
              <a:rPr lang="en-ZA" dirty="0"/>
              <a:t> (2011) – Ramsar, FEPA, Cluster, habitats for threatened species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Peatlands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Important Birding Areas (2015)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PES/EI/ES (</a:t>
            </a:r>
            <a:r>
              <a:rPr lang="en-ZA" dirty="0" err="1"/>
              <a:t>DWS</a:t>
            </a:r>
            <a:r>
              <a:rPr lang="en-ZA" dirty="0"/>
              <a:t>, 2014) – EI score (0 - 5) normalised to 4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Regions / Centres of Plant Endemism (Van </a:t>
            </a:r>
            <a:r>
              <a:rPr lang="en-ZA" dirty="0" err="1"/>
              <a:t>Wyk</a:t>
            </a:r>
            <a:r>
              <a:rPr lang="en-ZA" dirty="0"/>
              <a:t> &amp; Smith, 2001)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Region Conservation Plans including KZN, </a:t>
            </a:r>
            <a:r>
              <a:rPr lang="en-ZA" dirty="0" err="1"/>
              <a:t>MPU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59912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6F7DCE-4A42-3F57-700D-DD0ED9C6FA4C}"/>
              </a:ext>
            </a:extLst>
          </p:cNvPr>
          <p:cNvSpPr txBox="1"/>
          <p:nvPr/>
        </p:nvSpPr>
        <p:spPr>
          <a:xfrm>
            <a:off x="990600" y="141047"/>
            <a:ext cx="7543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WETLAND APPROACH: </a:t>
            </a:r>
            <a:r>
              <a:rPr lang="en-US" b="1" dirty="0">
                <a:solidFill>
                  <a:srgbClr val="002060"/>
                </a:solidFill>
              </a:rPr>
              <a:t>SENSITIVITY</a:t>
            </a:r>
            <a:endParaRPr lang="en-GB" sz="2400" b="1" dirty="0"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5F87FC-A26D-84E1-0634-4717B2C53A15}"/>
              </a:ext>
            </a:extLst>
          </p:cNvPr>
          <p:cNvCxnSpPr/>
          <p:nvPr/>
        </p:nvCxnSpPr>
        <p:spPr>
          <a:xfrm>
            <a:off x="381000" y="806605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7CA5A33-C6ED-19F0-9DA2-28A1FF96F23C}"/>
              </a:ext>
            </a:extLst>
          </p:cNvPr>
          <p:cNvSpPr txBox="1"/>
          <p:nvPr/>
        </p:nvSpPr>
        <p:spPr>
          <a:xfrm>
            <a:off x="80010" y="1447800"/>
            <a:ext cx="90639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NBA (2018) – Protection level, threat status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Threatened Ecosystems (</a:t>
            </a:r>
            <a:r>
              <a:rPr lang="en-ZA" dirty="0" err="1"/>
              <a:t>SANBI</a:t>
            </a:r>
            <a:r>
              <a:rPr lang="en-ZA" dirty="0"/>
              <a:t>, 2011)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Threatened Plant Species (</a:t>
            </a:r>
            <a:r>
              <a:rPr lang="en-ZA" dirty="0" err="1"/>
              <a:t>SANBI</a:t>
            </a:r>
            <a:r>
              <a:rPr lang="en-ZA" dirty="0"/>
              <a:t>, 2009)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PES/EI/ES (</a:t>
            </a:r>
            <a:r>
              <a:rPr lang="en-ZA" dirty="0" err="1"/>
              <a:t>DWS</a:t>
            </a:r>
            <a:r>
              <a:rPr lang="en-ZA" dirty="0"/>
              <a:t>, 2014) – ES score (0 - 5) normalised to 4 </a:t>
            </a:r>
          </a:p>
        </p:txBody>
      </p:sp>
    </p:spTree>
    <p:extLst>
      <p:ext uri="{BB962C8B-B14F-4D97-AF65-F5344CB8AC3E}">
        <p14:creationId xmlns:p14="http://schemas.microsoft.com/office/powerpoint/2010/main" val="3344888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6F7DCE-4A42-3F57-700D-DD0ED9C6FA4C}"/>
              </a:ext>
            </a:extLst>
          </p:cNvPr>
          <p:cNvSpPr txBox="1"/>
          <p:nvPr/>
        </p:nvSpPr>
        <p:spPr>
          <a:xfrm>
            <a:off x="990600" y="141047"/>
            <a:ext cx="7543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WETLAND APPROACH: </a:t>
            </a:r>
            <a:r>
              <a:rPr lang="en-US" b="1" dirty="0">
                <a:solidFill>
                  <a:srgbClr val="002060"/>
                </a:solidFill>
              </a:rPr>
              <a:t>PRIORITY</a:t>
            </a:r>
            <a:endParaRPr lang="en-GB" sz="2400" b="1" dirty="0"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5F87FC-A26D-84E1-0634-4717B2C53A15}"/>
              </a:ext>
            </a:extLst>
          </p:cNvPr>
          <p:cNvCxnSpPr/>
          <p:nvPr/>
        </p:nvCxnSpPr>
        <p:spPr>
          <a:xfrm>
            <a:off x="381000" y="806605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4509103-601A-BD9A-9EA4-9CAEACC4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7" y="1010499"/>
            <a:ext cx="8487954" cy="4780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48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43CE82A-856B-6150-E7D3-E98C0E32A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8" t="9948" r="1463" b="9948"/>
          <a:stretch/>
        </p:blipFill>
        <p:spPr>
          <a:xfrm>
            <a:off x="-48802" y="1530884"/>
            <a:ext cx="8924453" cy="5180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W1 (Mhlathuze): WETLANDS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57200" y="611962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E546B4A0-848D-9129-D14D-4506E1279CFB}"/>
              </a:ext>
            </a:extLst>
          </p:cNvPr>
          <p:cNvSpPr/>
          <p:nvPr/>
        </p:nvSpPr>
        <p:spPr>
          <a:xfrm rot="7423035">
            <a:off x="919120" y="2072290"/>
            <a:ext cx="938227" cy="141569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9645782">
            <a:off x="1733701" y="5610937"/>
            <a:ext cx="758836" cy="22125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A676CD-C816-171B-88A6-C642E9F98E40}"/>
              </a:ext>
            </a:extLst>
          </p:cNvPr>
          <p:cNvSpPr/>
          <p:nvPr/>
        </p:nvSpPr>
        <p:spPr>
          <a:xfrm>
            <a:off x="139811" y="388570"/>
            <a:ext cx="3188013" cy="168664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IUA W12-a_(Upper Mhlathuze)</a:t>
            </a: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Most in </a:t>
            </a: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C PES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Priority: </a:t>
            </a:r>
            <a:r>
              <a:rPr kumimoji="0" lang="en-ZA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Nyawushane</a:t>
            </a: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Mhlathuze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0" y="5351914"/>
            <a:ext cx="1905000" cy="95157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W11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Matigulu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Most in </a:t>
            </a: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D-F PES</a:t>
            </a:r>
            <a:endParaRPr kumimoji="0" lang="en-ZA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8B4728-CBBD-4CA8-4523-C972C4C04386}"/>
              </a:ext>
            </a:extLst>
          </p:cNvPr>
          <p:cNvSpPr/>
          <p:nvPr/>
        </p:nvSpPr>
        <p:spPr>
          <a:xfrm rot="14787145">
            <a:off x="4652521" y="5647114"/>
            <a:ext cx="1157564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AC4D93-EA9F-D8CD-B61C-3392310161F5}"/>
              </a:ext>
            </a:extLst>
          </p:cNvPr>
          <p:cNvSpPr/>
          <p:nvPr/>
        </p:nvSpPr>
        <p:spPr>
          <a:xfrm>
            <a:off x="4413425" y="5610535"/>
            <a:ext cx="2238157" cy="114256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W13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Mlalazi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Most </a:t>
            </a: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D-F PES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High Priority: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Mlalazi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FCFB15B-7593-6627-9BF4-DEB835A5514F}"/>
              </a:ext>
            </a:extLst>
          </p:cNvPr>
          <p:cNvSpPr/>
          <p:nvPr/>
        </p:nvSpPr>
        <p:spPr>
          <a:xfrm rot="6934183">
            <a:off x="4282868" y="2338430"/>
            <a:ext cx="806441" cy="21867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6780999" flipV="1">
            <a:off x="4218738" y="2725055"/>
            <a:ext cx="2405124" cy="231489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6F070A-B225-2E76-BCA2-F29299CEE163}"/>
              </a:ext>
            </a:extLst>
          </p:cNvPr>
          <p:cNvSpPr/>
          <p:nvPr/>
        </p:nvSpPr>
        <p:spPr>
          <a:xfrm>
            <a:off x="4157317" y="594258"/>
            <a:ext cx="5025321" cy="168664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IUA W12-b_(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Mfule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Mhlatuzane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Nseleni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Nseleni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Nsezi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IUA W12-c (Lower Mhlathuze).</a:t>
            </a: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Most in a 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D-F PES</a:t>
            </a: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High Priority: </a:t>
            </a:r>
            <a:r>
              <a:rPr lang="en-GB" sz="1800" kern="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Mhlathuze (</a:t>
            </a:r>
            <a:r>
              <a:rPr lang="en-GB" sz="1800" kern="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incl</a:t>
            </a:r>
            <a:r>
              <a:rPr lang="en-GB" sz="1800" kern="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swamp system), </a:t>
            </a:r>
            <a:r>
              <a:rPr lang="en-GB" sz="1800" kern="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Mtambanana</a:t>
            </a:r>
            <a:endParaRPr lang="en-ZA" sz="1800" kern="0" dirty="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14787145">
            <a:off x="7557577" y="3977715"/>
            <a:ext cx="2069794" cy="198391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BB121CC-B5EF-BF5C-D0CD-B8AE104A29FB}"/>
              </a:ext>
            </a:extLst>
          </p:cNvPr>
          <p:cNvSpPr/>
          <p:nvPr/>
        </p:nvSpPr>
        <p:spPr>
          <a:xfrm rot="14787145">
            <a:off x="6782393" y="4203221"/>
            <a:ext cx="1157564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6705601" y="4114801"/>
            <a:ext cx="2404986" cy="273279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W12-d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Nhlabane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Most </a:t>
            </a: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D-F PES. 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Nhlabane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Mzingwenya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Lake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Cubhu</a:t>
            </a:r>
            <a:endParaRPr lang="en-GB" sz="1800" b="1" kern="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IUA W12-e (</a:t>
            </a:r>
            <a:r>
              <a:rPr lang="en-GB" sz="1800" b="1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Msingazi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High Priority</a:t>
            </a: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GB" sz="180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Mzingazi</a:t>
            </a:r>
            <a:endParaRPr lang="en-GB" sz="1800" kern="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50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45EA9C-2C30-4FA6-C04B-13F130CF0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28216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38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7D4B8E3-7BC0-6471-7880-674637EDE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39" r="1666" b="15828"/>
          <a:stretch/>
        </p:blipFill>
        <p:spPr>
          <a:xfrm>
            <a:off x="1860" y="-77304"/>
            <a:ext cx="8991600" cy="46064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18E9F-ABF7-0D00-86E9-B327A7D81465}"/>
              </a:ext>
            </a:extLst>
          </p:cNvPr>
          <p:cNvSpPr/>
          <p:nvPr/>
        </p:nvSpPr>
        <p:spPr>
          <a:xfrm>
            <a:off x="37170" y="4114800"/>
            <a:ext cx="1639229" cy="74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W2 (</a:t>
            </a:r>
            <a:r>
              <a:rPr lang="en-US" sz="2400" b="1" dirty="0" err="1">
                <a:solidFill>
                  <a:srgbClr val="002060"/>
                </a:solidFill>
              </a:rPr>
              <a:t>Umfolozi</a:t>
            </a:r>
            <a:r>
              <a:rPr lang="en-US" sz="2400" b="1" dirty="0">
                <a:solidFill>
                  <a:srgbClr val="002060"/>
                </a:solidFill>
              </a:rPr>
              <a:t>): WETLANDS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7596739">
            <a:off x="1601025" y="3782477"/>
            <a:ext cx="1333850" cy="23489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7602778" flipV="1">
            <a:off x="1577002" y="3059934"/>
            <a:ext cx="2839542" cy="212292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7368904">
            <a:off x="6373681" y="2796101"/>
            <a:ext cx="1157564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6408498" y="766725"/>
            <a:ext cx="2710634" cy="19764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W23 (Upper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Umfolozi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incl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Lower White &amp; Black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Umfolozi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High Priority: 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RU W23-3</a:t>
            </a: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14560" y="4438904"/>
            <a:ext cx="4938440" cy="151037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W21 (Upper &amp; Middle White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Umfolozi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Very High Priority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White </a:t>
            </a:r>
            <a:r>
              <a:rPr lang="en-GB" sz="180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Umfolozi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IUA W22_(Upper Black 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Umfolozi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lang="en-ZA" sz="1800" kern="0" dirty="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  <a:endParaRPr lang="en-GB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88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FBE89B-88DD-554B-ED90-E4DEB5786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7" y="762000"/>
            <a:ext cx="8481706" cy="510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6138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FEB48-EF2D-C72C-1DA9-C929AAD0BC06}"/>
              </a:ext>
            </a:extLst>
          </p:cNvPr>
          <p:cNvSpPr/>
          <p:nvPr/>
        </p:nvSpPr>
        <p:spPr>
          <a:xfrm>
            <a:off x="228601" y="5512070"/>
            <a:ext cx="1141482" cy="1305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F17BA06-77FB-AFF1-51B7-B82AF8C2A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7" t="-1303" r="6665" b="1285"/>
          <a:stretch/>
        </p:blipFill>
        <p:spPr>
          <a:xfrm>
            <a:off x="1109054" y="430925"/>
            <a:ext cx="7924800" cy="6467858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>
            <a:off x="3352800" y="3348295"/>
            <a:ext cx="1718654" cy="23489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9062631" flipV="1">
            <a:off x="5140327" y="5749434"/>
            <a:ext cx="1617669" cy="19746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5400000">
            <a:off x="2012743" y="1459563"/>
            <a:ext cx="1120708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316002" y="2789927"/>
            <a:ext cx="3722597" cy="112070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W31-b (Lower Mkuze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 PES.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High Priority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: Mkuze (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Nhlnhlela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Pan,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Nsumu</a:t>
            </a: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5D0A49-BF13-C377-18E8-713B7B6DA395}"/>
              </a:ext>
            </a:extLst>
          </p:cNvPr>
          <p:cNvSpPr/>
          <p:nvPr/>
        </p:nvSpPr>
        <p:spPr>
          <a:xfrm>
            <a:off x="4262914" y="4506220"/>
            <a:ext cx="1147286" cy="85554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1109054" y="4305626"/>
            <a:ext cx="3493997" cy="70585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W32-a (Upper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Hluhluwe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  <a:endParaRPr lang="en-GB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9062631">
            <a:off x="4821375" y="5156919"/>
            <a:ext cx="2743755" cy="13466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3B04-B737-21D1-1BC8-A6F07DF37E55}"/>
              </a:ext>
            </a:extLst>
          </p:cNvPr>
          <p:cNvSpPr/>
          <p:nvPr/>
        </p:nvSpPr>
        <p:spPr>
          <a:xfrm>
            <a:off x="2263161" y="5848167"/>
            <a:ext cx="3493997" cy="57228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W32-b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Nyalezi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&amp; </a:t>
            </a:r>
            <a:r>
              <a:rPr lang="en-GB" sz="1800" b="1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Mzinene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C43711-2603-02B1-A45E-6106BD40041B}"/>
              </a:ext>
            </a:extLst>
          </p:cNvPr>
          <p:cNvSpPr/>
          <p:nvPr/>
        </p:nvSpPr>
        <p:spPr>
          <a:xfrm>
            <a:off x="4744641" y="553499"/>
            <a:ext cx="2523437" cy="2705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03" y="1880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W3 (Mkuze): WETLANDS</a:t>
            </a:r>
            <a:endParaRPr lang="en-ZA" sz="2400" b="1" dirty="0">
              <a:solidFill>
                <a:srgbClr val="00206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4B9E4-8289-6AB0-D216-F0A435816BE1}"/>
              </a:ext>
            </a:extLst>
          </p:cNvPr>
          <p:cNvSpPr/>
          <p:nvPr/>
        </p:nvSpPr>
        <p:spPr>
          <a:xfrm>
            <a:off x="3048632" y="571668"/>
            <a:ext cx="2361568" cy="592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91272" y="397471"/>
            <a:ext cx="3109128" cy="97954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W31-a (Upper Mkuze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High Priority: 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Mkuze</a:t>
            </a: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43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195690-EA29-9322-B9FA-3B28FD72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68" y="228600"/>
            <a:ext cx="8171464" cy="58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5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0E5442E-5400-AF38-BC28-26E357C3D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" t="14650" r="654" b="19174"/>
          <a:stretch/>
        </p:blipFill>
        <p:spPr>
          <a:xfrm>
            <a:off x="59800" y="724277"/>
            <a:ext cx="9024400" cy="4279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W4 (Pongola): WETLANDS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6200000">
            <a:off x="684493" y="5104706"/>
            <a:ext cx="1317898" cy="96085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9062631" flipV="1">
            <a:off x="4323116" y="4410223"/>
            <a:ext cx="1617669" cy="14950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5400000">
            <a:off x="1873278" y="2295246"/>
            <a:ext cx="842874" cy="134971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59800" y="4912522"/>
            <a:ext cx="2543134" cy="122120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W41 (Bivane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  <a:endParaRPr lang="en-GB" sz="1800" b="1" kern="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Priority: </a:t>
            </a: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Bivane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59801" y="1157546"/>
            <a:ext cx="3694240" cy="770914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W42-a (Upper Pongola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A-B &amp; D-F PES.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5D0A49-BF13-C377-18E8-713B7B6DA395}"/>
              </a:ext>
            </a:extLst>
          </p:cNvPr>
          <p:cNvSpPr/>
          <p:nvPr/>
        </p:nvSpPr>
        <p:spPr>
          <a:xfrm rot="6582966">
            <a:off x="4278850" y="2556621"/>
            <a:ext cx="1147286" cy="128365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3913024" y="1070519"/>
            <a:ext cx="3249776" cy="1076692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W42-b (Middle Pongola, Ithala)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PES.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5181010">
            <a:off x="7328186" y="4742955"/>
            <a:ext cx="2205543" cy="18012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3B04-B737-21D1-1BC8-A6F07DF37E55}"/>
              </a:ext>
            </a:extLst>
          </p:cNvPr>
          <p:cNvSpPr/>
          <p:nvPr/>
        </p:nvSpPr>
        <p:spPr>
          <a:xfrm>
            <a:off x="3039225" y="4540866"/>
            <a:ext cx="2783249" cy="69784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W44 (Middle Pongola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9ADE5F-C936-7F17-8C79-7F9FEEF49871}"/>
              </a:ext>
            </a:extLst>
          </p:cNvPr>
          <p:cNvSpPr/>
          <p:nvPr/>
        </p:nvSpPr>
        <p:spPr>
          <a:xfrm>
            <a:off x="6281067" y="4174245"/>
            <a:ext cx="2803133" cy="195947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W45 (Lower Pongola Floodplain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  <a:endParaRPr lang="en-GB" sz="1800" b="1" kern="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Priority </a:t>
            </a:r>
            <a:r>
              <a:rPr lang="en-GB" sz="180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Ngwavuma</a:t>
            </a: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GB" sz="180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Ndumo</a:t>
            </a:r>
            <a:endParaRPr lang="en-GB" sz="1800" kern="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High: Pongola</a:t>
            </a:r>
          </a:p>
        </p:txBody>
      </p:sp>
    </p:spTree>
    <p:extLst>
      <p:ext uri="{BB962C8B-B14F-4D97-AF65-F5344CB8AC3E}">
        <p14:creationId xmlns:p14="http://schemas.microsoft.com/office/powerpoint/2010/main" val="149605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3CF3EE-363B-1D29-D5A1-BD81B683F38B}"/>
              </a:ext>
            </a:extLst>
          </p:cNvPr>
          <p:cNvSpPr txBox="1"/>
          <p:nvPr/>
        </p:nvSpPr>
        <p:spPr>
          <a:xfrm>
            <a:off x="1219200" y="990600"/>
            <a:ext cx="6858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dirty="0"/>
              <a:t>8.2.6 Wetland Status and Priority</a:t>
            </a:r>
          </a:p>
          <a:p>
            <a:pPr algn="ctr"/>
            <a:endParaRPr lang="en-ZA" sz="4000" b="1" dirty="0"/>
          </a:p>
          <a:p>
            <a:pPr algn="ctr"/>
            <a:r>
              <a:rPr lang="en-ZA" sz="2800" b="1" dirty="0"/>
              <a:t>James Mackenzie</a:t>
            </a:r>
          </a:p>
        </p:txBody>
      </p:sp>
    </p:spTree>
    <p:extLst>
      <p:ext uri="{BB962C8B-B14F-4D97-AF65-F5344CB8AC3E}">
        <p14:creationId xmlns:p14="http://schemas.microsoft.com/office/powerpoint/2010/main" val="39358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DAE18-C118-4F3E-3BDB-871B5C805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" y="914400"/>
            <a:ext cx="9134115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9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FCC9A0DC-7D16-AE80-2D0A-3ECA62EA9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" t="11114" r="41666" b="11114"/>
          <a:stretch/>
        </p:blipFill>
        <p:spPr>
          <a:xfrm>
            <a:off x="1883251" y="688071"/>
            <a:ext cx="5268485" cy="5029201"/>
          </a:xfrm>
          <a:prstGeom prst="rect">
            <a:avLst/>
          </a:prstGeom>
        </p:spPr>
      </p:pic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F4C970A8-F824-C84F-2F13-C0F8B2399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67" t="43032" r="844" b="29141"/>
          <a:stretch/>
        </p:blipFill>
        <p:spPr>
          <a:xfrm>
            <a:off x="6734141" y="3655328"/>
            <a:ext cx="2362200" cy="1845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W5 (Usutu): Status quo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9588813">
            <a:off x="1481563" y="1714666"/>
            <a:ext cx="1317897" cy="173655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9062631" flipV="1">
            <a:off x="1280349" y="3589446"/>
            <a:ext cx="1617669" cy="14950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2110279">
            <a:off x="1549898" y="4361891"/>
            <a:ext cx="914653" cy="100000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129910" y="2771400"/>
            <a:ext cx="2362200" cy="314464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36000" rIns="0" b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W51 (W5 Upstream Major Dams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Very High Priority: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Sandspruit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Ngwempisi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uSuthu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(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Coalbank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Liefgekozen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Seganagana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)</a:t>
            </a:r>
            <a:endParaRPr lang="en-ZA" sz="1800" kern="0" dirty="0">
              <a:solidFill>
                <a:prstClr val="black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5D0A49-BF13-C377-18E8-713B7B6DA395}"/>
              </a:ext>
            </a:extLst>
          </p:cNvPr>
          <p:cNvSpPr/>
          <p:nvPr/>
        </p:nvSpPr>
        <p:spPr>
          <a:xfrm rot="8565687">
            <a:off x="4118842" y="1834371"/>
            <a:ext cx="1943018" cy="263767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65515" y="166781"/>
            <a:ext cx="2286000" cy="240584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36000" rIns="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W55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Mpuluzi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&amp;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Lusushwana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Very High Priority: 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Pan district around Chrissiesmeer,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Majosie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se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Vlei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Mpuluzi</a:t>
            </a:r>
            <a:endParaRPr lang="en-ZA" sz="1800" kern="0" dirty="0">
              <a:solidFill>
                <a:prstClr val="black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5400000">
            <a:off x="7733933" y="3882879"/>
            <a:ext cx="1323022" cy="18012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9ADE5F-C936-7F17-8C79-7F9FEEF49871}"/>
              </a:ext>
            </a:extLst>
          </p:cNvPr>
          <p:cNvSpPr/>
          <p:nvPr/>
        </p:nvSpPr>
        <p:spPr>
          <a:xfrm>
            <a:off x="6183955" y="2572628"/>
            <a:ext cx="2894530" cy="152844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W57 (Lower Usutu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C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PES.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Very High Priority: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uSuthu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Banzi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Pan,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Ndumo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Shokwe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Pan</a:t>
            </a:r>
            <a:endParaRPr lang="en-ZA" sz="1800" kern="0" dirty="0">
              <a:solidFill>
                <a:prstClr val="black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5194365" y="630527"/>
            <a:ext cx="3914741" cy="152844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W52 (W5 Downstream major dams and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Hlelo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)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b="1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Very High Priority: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Boesmanspruit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Assegaai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Swartwater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ZA" sz="1800" kern="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Mhknodvo</a:t>
            </a:r>
            <a:r>
              <a:rPr lang="en-ZA" sz="1800" kern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, </a:t>
            </a:r>
            <a:endParaRPr lang="en-ZA" sz="1800" kern="0" dirty="0">
              <a:solidFill>
                <a:prstClr val="black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47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06C8F-ADF0-E146-EA91-9D3A0B1D2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2" b="2131"/>
          <a:stretch/>
        </p:blipFill>
        <p:spPr bwMode="auto">
          <a:xfrm>
            <a:off x="291673" y="228600"/>
            <a:ext cx="8560653" cy="5582015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7162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DCFC81E-C47E-09A3-647A-418F37FE2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7" t="12722" r="28333" b="13035"/>
          <a:stretch/>
        </p:blipFill>
        <p:spPr>
          <a:xfrm>
            <a:off x="2438400" y="1018320"/>
            <a:ext cx="4114800" cy="4801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W7 (</a:t>
            </a:r>
            <a:r>
              <a:rPr lang="en-US" sz="2400" b="1" dirty="0" err="1">
                <a:solidFill>
                  <a:srgbClr val="002060"/>
                </a:solidFill>
              </a:rPr>
              <a:t>Kosi</a:t>
            </a:r>
            <a:r>
              <a:rPr lang="en-US" sz="2400" b="1" dirty="0">
                <a:solidFill>
                  <a:srgbClr val="002060"/>
                </a:solidFill>
              </a:rPr>
              <a:t> &amp; Sibaya): Status quo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19827518">
            <a:off x="2540663" y="4006407"/>
            <a:ext cx="842874" cy="134971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0800000">
            <a:off x="5586765" y="2425524"/>
            <a:ext cx="1323022" cy="18012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9ADE5F-C936-7F17-8C79-7F9FEEF49871}"/>
              </a:ext>
            </a:extLst>
          </p:cNvPr>
          <p:cNvSpPr/>
          <p:nvPr/>
        </p:nvSpPr>
        <p:spPr>
          <a:xfrm>
            <a:off x="127909" y="3105973"/>
            <a:ext cx="2609913" cy="146602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W70-b (Sibaya)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Priority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Lake Sibaya, </a:t>
            </a:r>
            <a:r>
              <a:rPr lang="en-GB" sz="180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Muzi</a:t>
            </a: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swamps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6192126" y="2072243"/>
            <a:ext cx="2494674" cy="11281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W70-a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Kosi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800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</a:t>
            </a:r>
            <a:r>
              <a:rPr lang="en-ZA" sz="1800" b="1" kern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D-F PES.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Priority: </a:t>
            </a:r>
            <a:r>
              <a:rPr lang="en-GB" sz="180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Swamanzi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21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6418A-7D00-8523-4451-B3C802286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74" y="304800"/>
            <a:ext cx="8977526" cy="51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50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lnSpc>
                <a:spcPct val="110000"/>
              </a:lnSpc>
              <a:spcBef>
                <a:spcPct val="20000"/>
              </a:spcBef>
              <a:defRPr sz="1200" b="1" kern="120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2323DC6-9A88-4698-A4E8-44AD558C8DBD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3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E65E7-6EC5-FB85-BA64-BCAF99CDEE1B}"/>
              </a:ext>
            </a:extLst>
          </p:cNvPr>
          <p:cNvSpPr txBox="1"/>
          <p:nvPr/>
        </p:nvSpPr>
        <p:spPr>
          <a:xfrm>
            <a:off x="274477" y="322927"/>
            <a:ext cx="8362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WETLAND APPROACH:</a:t>
            </a:r>
            <a:endParaRPr lang="en-GB" sz="2100" b="1" dirty="0"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947977-1C13-9259-3F07-718120FC9F7D}"/>
              </a:ext>
            </a:extLst>
          </p:cNvPr>
          <p:cNvCxnSpPr/>
          <p:nvPr/>
        </p:nvCxnSpPr>
        <p:spPr>
          <a:xfrm>
            <a:off x="381000" y="9144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D561EE4-8645-F52B-EAC1-B954014860B2}"/>
              </a:ext>
            </a:extLst>
          </p:cNvPr>
          <p:cNvSpPr txBox="1"/>
          <p:nvPr/>
        </p:nvSpPr>
        <p:spPr>
          <a:xfrm>
            <a:off x="381000" y="1447800"/>
            <a:ext cx="86106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sz="2800" dirty="0">
                <a:solidFill>
                  <a:schemeClr val="tx1"/>
                </a:solidFill>
                <a:cs typeface="Arial" panose="020B0604020202020204" pitchFamily="34" charset="0"/>
              </a:rPr>
              <a:t>Desktop assessment using existing data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sz="2800" dirty="0">
                <a:solidFill>
                  <a:schemeClr val="tx1"/>
                </a:solidFill>
                <a:cs typeface="Arial" panose="020B0604020202020204" pitchFamily="34" charset="0"/>
              </a:rPr>
              <a:t>ID spatial distribution (NBA, NFEPA, NSBA).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sz="2800" dirty="0">
                <a:cs typeface="Arial" panose="020B0604020202020204" pitchFamily="34" charset="0"/>
              </a:rPr>
              <a:t>Type into hydrogeomorphic units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sz="2800" dirty="0">
                <a:solidFill>
                  <a:schemeClr val="tx1"/>
                </a:solidFill>
                <a:cs typeface="Arial" panose="020B0604020202020204" pitchFamily="34" charset="0"/>
              </a:rPr>
              <a:t>Overview of wetland extent (Ha)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sz="2800" dirty="0">
                <a:solidFill>
                  <a:schemeClr val="tx1"/>
                </a:solidFill>
                <a:cs typeface="Arial" panose="020B0604020202020204" pitchFamily="34" charset="0"/>
              </a:rPr>
              <a:t>Apply riparian and wetland metrics from PES EIS 2014 and NBA and </a:t>
            </a:r>
            <a:r>
              <a:rPr lang="en-ZA" sz="2800" dirty="0" err="1">
                <a:solidFill>
                  <a:schemeClr val="tx1"/>
                </a:solidFill>
                <a:cs typeface="Arial" panose="020B0604020202020204" pitchFamily="34" charset="0"/>
              </a:rPr>
              <a:t>NFEPA</a:t>
            </a:r>
            <a:r>
              <a:rPr lang="en-ZA" sz="2800" dirty="0">
                <a:solidFill>
                  <a:schemeClr val="tx1"/>
                </a:solidFill>
                <a:cs typeface="Arial" panose="020B0604020202020204" pitchFamily="34" charset="0"/>
              </a:rPr>
              <a:t> metadata</a:t>
            </a:r>
          </a:p>
        </p:txBody>
      </p:sp>
    </p:spTree>
    <p:extLst>
      <p:ext uri="{BB962C8B-B14F-4D97-AF65-F5344CB8AC3E}">
        <p14:creationId xmlns:p14="http://schemas.microsoft.com/office/powerpoint/2010/main" val="534761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5" y="838200"/>
            <a:ext cx="906399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pPr algn="l"/>
            <a:r>
              <a:rPr lang="en-ZA" sz="2400" dirty="0">
                <a:solidFill>
                  <a:schemeClr val="tx1"/>
                </a:solidFill>
              </a:rPr>
              <a:t>PES based on </a:t>
            </a:r>
            <a:r>
              <a:rPr lang="en-ZA" sz="2400" dirty="0" err="1">
                <a:solidFill>
                  <a:schemeClr val="tx1"/>
                </a:solidFill>
              </a:rPr>
              <a:t>WETCON</a:t>
            </a:r>
            <a:r>
              <a:rPr lang="en-ZA" sz="2400" dirty="0">
                <a:solidFill>
                  <a:schemeClr val="tx1"/>
                </a:solidFill>
              </a:rPr>
              <a:t> in NBA and considers: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 err="1"/>
              <a:t>Afforestation</a:t>
            </a:r>
            <a:r>
              <a:rPr lang="en-ZA" dirty="0"/>
              <a:t>/Invasive plants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Dams, irrigation, other flow reduction activities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Extent of Urbanisation/catchment hardening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 err="1"/>
              <a:t>Landuse</a:t>
            </a:r>
            <a:r>
              <a:rPr lang="en-ZA" dirty="0"/>
              <a:t> activities (mining, agriculture, over grazing)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Flow Modification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Erosion of wetlands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Sedimentation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Potential </a:t>
            </a:r>
            <a:r>
              <a:rPr lang="en-ZA" dirty="0" err="1"/>
              <a:t>Physico</a:t>
            </a:r>
            <a:r>
              <a:rPr lang="en-ZA" dirty="0"/>
              <a:t>-chemical modification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Bed and Channel disturbance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Vegetation removal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7828F6-8D98-6085-9361-801EA8EEE06B}"/>
              </a:ext>
            </a:extLst>
          </p:cNvPr>
          <p:cNvCxnSpPr/>
          <p:nvPr/>
        </p:nvCxnSpPr>
        <p:spPr>
          <a:xfrm>
            <a:off x="381000" y="806605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8363DB-4FF0-DD78-BCD3-CAC29285A446}"/>
              </a:ext>
            </a:extLst>
          </p:cNvPr>
          <p:cNvSpPr txBox="1"/>
          <p:nvPr/>
        </p:nvSpPr>
        <p:spPr>
          <a:xfrm>
            <a:off x="914400" y="154441"/>
            <a:ext cx="693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WETLAND APPROACH: (</a:t>
            </a:r>
            <a:r>
              <a:rPr lang="en-US" sz="2800" b="1" dirty="0" err="1">
                <a:solidFill>
                  <a:srgbClr val="002060"/>
                </a:solidFill>
              </a:rPr>
              <a:t>cont</a:t>
            </a:r>
            <a:r>
              <a:rPr lang="en-US" sz="2800" b="1" dirty="0">
                <a:solidFill>
                  <a:srgbClr val="002060"/>
                </a:solidFill>
              </a:rPr>
              <a:t>)</a:t>
            </a:r>
            <a:endParaRPr lang="en-GB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323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7828F6-8D98-6085-9361-801EA8EEE06B}"/>
              </a:ext>
            </a:extLst>
          </p:cNvPr>
          <p:cNvCxnSpPr/>
          <p:nvPr/>
        </p:nvCxnSpPr>
        <p:spPr>
          <a:xfrm>
            <a:off x="381000" y="806605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8363DB-4FF0-DD78-BCD3-CAC29285A446}"/>
              </a:ext>
            </a:extLst>
          </p:cNvPr>
          <p:cNvSpPr txBox="1"/>
          <p:nvPr/>
        </p:nvSpPr>
        <p:spPr>
          <a:xfrm>
            <a:off x="914400" y="154441"/>
            <a:ext cx="693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WETLAND TYPES (</a:t>
            </a:r>
            <a:r>
              <a:rPr lang="en-US" sz="2800" b="1" dirty="0" err="1">
                <a:solidFill>
                  <a:srgbClr val="002060"/>
                </a:solidFill>
              </a:rPr>
              <a:t>HGM</a:t>
            </a:r>
            <a:r>
              <a:rPr lang="en-US" sz="2800" b="1" dirty="0">
                <a:solidFill>
                  <a:srgbClr val="002060"/>
                </a:solidFill>
              </a:rPr>
              <a:t>):</a:t>
            </a:r>
            <a:endParaRPr lang="en-GB" sz="2800" b="1" dirty="0"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3E752-7E98-B127-7D9B-B3F4957DB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t="8335" r="5812" b="4017"/>
          <a:stretch/>
        </p:blipFill>
        <p:spPr bwMode="auto">
          <a:xfrm>
            <a:off x="152400" y="806605"/>
            <a:ext cx="6629400" cy="5169529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6B4C535-4D09-05A3-A80A-9FAF164B8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481282"/>
              </p:ext>
            </p:extLst>
          </p:nvPr>
        </p:nvGraphicFramePr>
        <p:xfrm>
          <a:off x="7010400" y="2286000"/>
          <a:ext cx="1981200" cy="2438400"/>
        </p:xfrm>
        <a:graphic>
          <a:graphicData uri="http://schemas.openxmlformats.org/drawingml/2006/table">
            <a:tbl>
              <a:tblPr/>
              <a:tblGrid>
                <a:gridCol w="953910">
                  <a:extLst>
                    <a:ext uri="{9D8B030D-6E8A-4147-A177-3AD203B41FA5}">
                      <a16:colId xmlns:a16="http://schemas.microsoft.com/office/drawing/2014/main" val="2369693960"/>
                    </a:ext>
                  </a:extLst>
                </a:gridCol>
                <a:gridCol w="1027290">
                  <a:extLst>
                    <a:ext uri="{9D8B030D-6E8A-4147-A177-3AD203B41FA5}">
                      <a16:colId xmlns:a16="http://schemas.microsoft.com/office/drawing/2014/main" val="1158284085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Extent (area) excl. EST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9122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9201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7884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9425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916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361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023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21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7828F6-8D98-6085-9361-801EA8EEE06B}"/>
              </a:ext>
            </a:extLst>
          </p:cNvPr>
          <p:cNvCxnSpPr/>
          <p:nvPr/>
        </p:nvCxnSpPr>
        <p:spPr>
          <a:xfrm>
            <a:off x="381000" y="806605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8363DB-4FF0-DD78-BCD3-CAC29285A446}"/>
              </a:ext>
            </a:extLst>
          </p:cNvPr>
          <p:cNvSpPr txBox="1"/>
          <p:nvPr/>
        </p:nvSpPr>
        <p:spPr>
          <a:xfrm>
            <a:off x="914400" y="154441"/>
            <a:ext cx="693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WETLAND FEPAS (</a:t>
            </a:r>
            <a:r>
              <a:rPr lang="en-US" sz="2800" b="1" dirty="0" err="1">
                <a:solidFill>
                  <a:srgbClr val="002060"/>
                </a:solidFill>
              </a:rPr>
              <a:t>NFEPA</a:t>
            </a:r>
            <a:r>
              <a:rPr lang="en-US" sz="2800" b="1" dirty="0">
                <a:solidFill>
                  <a:srgbClr val="002060"/>
                </a:solidFill>
              </a:rPr>
              <a:t>, 2011):</a:t>
            </a:r>
            <a:endParaRPr lang="en-GB" sz="2800" b="1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F1415-A423-479A-EAF9-BE2696E28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1" t="9584" r="5806" b="3017"/>
          <a:stretch/>
        </p:blipFill>
        <p:spPr bwMode="auto">
          <a:xfrm>
            <a:off x="1295400" y="823428"/>
            <a:ext cx="6400800" cy="5089956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253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7828F6-8D98-6085-9361-801EA8EEE06B}"/>
              </a:ext>
            </a:extLst>
          </p:cNvPr>
          <p:cNvCxnSpPr/>
          <p:nvPr/>
        </p:nvCxnSpPr>
        <p:spPr>
          <a:xfrm>
            <a:off x="381000" y="806605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8363DB-4FF0-DD78-BCD3-CAC29285A446}"/>
              </a:ext>
            </a:extLst>
          </p:cNvPr>
          <p:cNvSpPr txBox="1"/>
          <p:nvPr/>
        </p:nvSpPr>
        <p:spPr>
          <a:xfrm>
            <a:off x="914400" y="154441"/>
            <a:ext cx="693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WETLAND CLUSTERS (</a:t>
            </a:r>
            <a:r>
              <a:rPr lang="en-US" sz="2800" b="1" dirty="0" err="1">
                <a:solidFill>
                  <a:srgbClr val="002060"/>
                </a:solidFill>
              </a:rPr>
              <a:t>NFEPA</a:t>
            </a:r>
            <a:r>
              <a:rPr lang="en-US" sz="2800" b="1" dirty="0">
                <a:solidFill>
                  <a:srgbClr val="002060"/>
                </a:solidFill>
              </a:rPr>
              <a:t>, 2011):</a:t>
            </a:r>
            <a:endParaRPr lang="en-GB" sz="2800" b="1" dirty="0"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39085-1E61-A2E2-A2E5-277995C234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8693" r="5647" b="3909"/>
          <a:stretch/>
        </p:blipFill>
        <p:spPr bwMode="auto">
          <a:xfrm>
            <a:off x="1295400" y="823472"/>
            <a:ext cx="6477000" cy="5150461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7981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7828F6-8D98-6085-9361-801EA8EEE06B}"/>
              </a:ext>
            </a:extLst>
          </p:cNvPr>
          <p:cNvCxnSpPr/>
          <p:nvPr/>
        </p:nvCxnSpPr>
        <p:spPr>
          <a:xfrm>
            <a:off x="381000" y="806605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8363DB-4FF0-DD78-BCD3-CAC29285A446}"/>
              </a:ext>
            </a:extLst>
          </p:cNvPr>
          <p:cNvSpPr txBox="1"/>
          <p:nvPr/>
        </p:nvSpPr>
        <p:spPr>
          <a:xfrm>
            <a:off x="914400" y="154441"/>
            <a:ext cx="693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WETLAND PES (NBA, 2018):</a:t>
            </a:r>
            <a:endParaRPr lang="en-GB" sz="2800" b="1" dirty="0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3A0D96-ED57-EB89-CAD2-917B8D42D9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7" t="8532" r="5523" b="4104"/>
          <a:stretch/>
        </p:blipFill>
        <p:spPr bwMode="auto">
          <a:xfrm>
            <a:off x="228600" y="818741"/>
            <a:ext cx="6484107" cy="5124853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867FB22-B054-7771-F95A-01890DFE2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708928"/>
              </p:ext>
            </p:extLst>
          </p:nvPr>
        </p:nvGraphicFramePr>
        <p:xfrm>
          <a:off x="6934200" y="2438400"/>
          <a:ext cx="1981200" cy="1828800"/>
        </p:xfrm>
        <a:graphic>
          <a:graphicData uri="http://schemas.openxmlformats.org/drawingml/2006/table">
            <a:tbl>
              <a:tblPr/>
              <a:tblGrid>
                <a:gridCol w="953911">
                  <a:extLst>
                    <a:ext uri="{9D8B030D-6E8A-4147-A177-3AD203B41FA5}">
                      <a16:colId xmlns:a16="http://schemas.microsoft.com/office/drawing/2014/main" val="1120060929"/>
                    </a:ext>
                  </a:extLst>
                </a:gridCol>
                <a:gridCol w="1027289">
                  <a:extLst>
                    <a:ext uri="{9D8B030D-6E8A-4147-A177-3AD203B41FA5}">
                      <a16:colId xmlns:a16="http://schemas.microsoft.com/office/drawing/2014/main" val="2377619549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Extent (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excl. EST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2995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0134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496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D/E/F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262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58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6F7DCE-4A42-3F57-700D-DD0ED9C6FA4C}"/>
              </a:ext>
            </a:extLst>
          </p:cNvPr>
          <p:cNvSpPr txBox="1"/>
          <p:nvPr/>
        </p:nvSpPr>
        <p:spPr>
          <a:xfrm>
            <a:off x="990600" y="141047"/>
            <a:ext cx="7543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WETLAND APPROACH: </a:t>
            </a:r>
            <a:r>
              <a:rPr lang="en-US" b="1" dirty="0">
                <a:solidFill>
                  <a:srgbClr val="002060"/>
                </a:solidFill>
              </a:rPr>
              <a:t>PRIORITY</a:t>
            </a:r>
            <a:endParaRPr lang="en-GB" sz="2400" b="1" dirty="0"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5F87FC-A26D-84E1-0634-4717B2C53A15}"/>
              </a:ext>
            </a:extLst>
          </p:cNvPr>
          <p:cNvCxnSpPr/>
          <p:nvPr/>
        </p:nvCxnSpPr>
        <p:spPr>
          <a:xfrm>
            <a:off x="381000" y="806605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7CA5A33-C6ED-19F0-9DA2-28A1FF96F23C}"/>
              </a:ext>
            </a:extLst>
          </p:cNvPr>
          <p:cNvSpPr txBox="1"/>
          <p:nvPr/>
        </p:nvSpPr>
        <p:spPr>
          <a:xfrm>
            <a:off x="80010" y="1447800"/>
            <a:ext cx="906399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Determine wetland PES at SQ scale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Determine wetland ecological importance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Determine wetland ecological sensitivity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Determine wetland importance score (integrate the above)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Determine integrated environmental importance by integrate of the importance score and PES.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Determine wetland priority by integration of IEI and WRUI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ZA" dirty="0"/>
              <a:t>Identify high priority and important wetlands</a:t>
            </a:r>
          </a:p>
        </p:txBody>
      </p:sp>
    </p:spTree>
    <p:extLst>
      <p:ext uri="{BB962C8B-B14F-4D97-AF65-F5344CB8AC3E}">
        <p14:creationId xmlns:p14="http://schemas.microsoft.com/office/powerpoint/2010/main" val="686787694"/>
      </p:ext>
    </p:extLst>
  </p:cSld>
  <p:clrMapOvr>
    <a:masterClrMapping/>
  </p:clrMapOvr>
</p:sld>
</file>

<file path=ppt/theme/theme1.xml><?xml version="1.0" encoding="utf-8"?>
<a:theme xmlns:a="http://schemas.openxmlformats.org/drawingml/2006/main" name="CO-BRANDED DHS &amp; DW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CO-BRANDED DHS &amp; DWS PRESENTATION.pot</Template>
  <TotalTime>10644</TotalTime>
  <Words>971</Words>
  <Application>Microsoft Office PowerPoint</Application>
  <PresentationFormat>On-screen Show (4:3)</PresentationFormat>
  <Paragraphs>153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CO-BRANDED DHS &amp; DWS PRESENTATION</vt:lpstr>
      <vt:lpstr>CLASSIFICATION OF SIGNIFICANT WATER RESOURCES AND DETERMINATION OF RESOURCE QUALITY OBJECTIVES FOR WATER RESOURCES IN THE USUTU TO MHLATHUZE CATCHMENTS (WP11387)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W1 (Mhlathuze): WETLANDS</vt:lpstr>
      <vt:lpstr>PowerPoint Presentation</vt:lpstr>
      <vt:lpstr>W2 (Umfolozi): WETLANDS</vt:lpstr>
      <vt:lpstr>PowerPoint Presentation</vt:lpstr>
      <vt:lpstr>W3 (Mkuze): WETLANDS</vt:lpstr>
      <vt:lpstr>PowerPoint Presentation</vt:lpstr>
      <vt:lpstr>W4 (Pongola): WETLANDS</vt:lpstr>
      <vt:lpstr>PowerPoint Presentation</vt:lpstr>
      <vt:lpstr>W5 (Usutu): Status quo</vt:lpstr>
      <vt:lpstr>PowerPoint Presentation</vt:lpstr>
      <vt:lpstr>W7 (Kosi &amp; Sibaya): Status quo</vt:lpstr>
      <vt:lpstr>PowerPoint Presentation</vt:lpstr>
    </vt:vector>
  </TitlesOfParts>
  <Company>Department of Housing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DOH 3</dc:creator>
  <cp:lastModifiedBy>Delana Louw</cp:lastModifiedBy>
  <cp:revision>380</cp:revision>
  <dcterms:created xsi:type="dcterms:W3CDTF">2013-08-12T09:46:59Z</dcterms:created>
  <dcterms:modified xsi:type="dcterms:W3CDTF">2022-06-02T15:26:09Z</dcterms:modified>
</cp:coreProperties>
</file>